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2" r:id="rId2"/>
    <p:sldId id="276" r:id="rId3"/>
    <p:sldId id="277" r:id="rId4"/>
    <p:sldId id="278" r:id="rId5"/>
    <p:sldId id="315" r:id="rId6"/>
    <p:sldId id="260" r:id="rId7"/>
    <p:sldId id="316" r:id="rId8"/>
    <p:sldId id="317" r:id="rId9"/>
    <p:sldId id="262" r:id="rId10"/>
    <p:sldId id="284" r:id="rId11"/>
    <p:sldId id="283" r:id="rId12"/>
    <p:sldId id="285" r:id="rId13"/>
    <p:sldId id="310" r:id="rId14"/>
    <p:sldId id="309" r:id="rId15"/>
    <p:sldId id="311" r:id="rId16"/>
    <p:sldId id="312" r:id="rId17"/>
    <p:sldId id="286" r:id="rId18"/>
    <p:sldId id="314" r:id="rId19"/>
    <p:sldId id="322" r:id="rId20"/>
    <p:sldId id="321" r:id="rId21"/>
    <p:sldId id="318" r:id="rId22"/>
    <p:sldId id="319" r:id="rId23"/>
    <p:sldId id="320" r:id="rId24"/>
    <p:sldId id="30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F96B"/>
    <a:srgbClr val="EEC005"/>
    <a:srgbClr val="F7C902"/>
    <a:srgbClr val="1D3A00"/>
    <a:srgbClr val="285501"/>
    <a:srgbClr val="FFE453"/>
    <a:srgbClr val="FAD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4F3A3-45C3-4089-BADB-FADBB8DA06E8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EAFDA-952F-4E51-AE81-CD4C01E3A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8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EADF3-748D-49DA-BBB1-6FAB6320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FA15B4-E1F4-42EC-B885-A7145764C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CE114-E33F-4EAE-AD4A-47852BC1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B155F-D57D-4BDF-A55F-99BA104C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712FF-11FA-49DD-8146-342DF2BF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8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1F95E-F0E5-445B-B2B8-2E908509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6EE126-913E-4E08-92FA-F97E7D782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AAE44-6429-4512-86AC-887FA4756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591A8-4C56-4730-95C7-EF730E24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60822-D8CA-4387-B30B-CA2A8D95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695E-A6C7-490C-B2B3-463A4A58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0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D479B-F1A0-48D4-AF28-23F54813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48B1CD-AF8B-483F-9A41-428223A40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439AD-52A0-4BFB-A953-C944BF34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DAD93-1189-4D8A-9273-C3079714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1DC2B-ACC3-4416-A857-7229B7F9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62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87A5D9-F7BF-4FF8-9015-3BB1601A2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ABB07F-9B99-442E-B543-34B96BDDB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EC31A-52BD-478C-9728-8F690803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63BF90-202B-4111-B13F-2E80A776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E3918-9BD9-45A9-885E-8B9AFC58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7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B5B1-D757-4EA1-8241-34E4364D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756A0-613B-436E-A5BE-0DC2CC4D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1D30C-E7C3-41EB-8367-1DF3AB06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F9F19-1350-4A3E-ADFC-6CEB8D2A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050F6-C1BD-4F50-ACB3-EE7BBB51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0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C509B-4D11-483C-B994-4D4FD3A1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146ECB-C7E0-4A44-9CE0-FF81556FE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10037-46FC-4A95-BC0B-8F4DD50C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12C63-6F7F-4C4A-A8F0-C7D2F3BC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FFE35-97E7-46F5-858C-481DA503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3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C0790-1D0F-43E4-A10B-51967FD7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6CAF6-5860-4181-81F2-94C00361A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364E6-41A9-4491-BDD4-F3D8938AD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028453-5F93-47F5-98AF-FA7E490C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FE7DD7-99DA-47CB-8F7B-7742B8D2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8A9673-2957-42A9-A7D3-88E57F80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DB4-DD65-40E3-B932-9E58EAEF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F499F-107C-4D13-96B7-19913181F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3729B-D6DF-4A97-8795-9F41E3068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73DA10-5EB6-4169-A5F2-6D3DC26E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6F916B-EC3B-42F4-B9DC-9A68EFC1D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EEC453-CA39-4EF6-AAFC-2ADBFFB1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0EC351-B7A0-41E2-9A0E-E90E4D2E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80CE37-A330-46CB-B9A0-A76ABF4E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5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85609-EE67-4341-BB9B-2D62240A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F7A3B3-785A-4C83-86B3-390C7305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158948-5742-402C-9AB9-9E1CED32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3E076-F00A-4037-81E5-5B6688B0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6DE525-DA0C-43A8-955A-E2979A3B077A}"/>
              </a:ext>
            </a:extLst>
          </p:cNvPr>
          <p:cNvGrpSpPr/>
          <p:nvPr userDrawn="1"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3" name="그림 2" descr="자연이(가) 표시된 사진&#10;&#10;자동 생성된 설명">
              <a:extLst>
                <a:ext uri="{FF2B5EF4-FFF2-40B4-BE49-F238E27FC236}">
                  <a16:creationId xmlns:a16="http://schemas.microsoft.com/office/drawing/2014/main" id="{05E5A52F-EFB1-4E2B-9BB3-3B87ADB81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2" b="7822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1D8BD6-2F57-4C8F-B0AD-463FB54516E8}"/>
                </a:ext>
              </a:extLst>
            </p:cNvPr>
            <p:cNvSpPr/>
            <p:nvPr/>
          </p:nvSpPr>
          <p:spPr>
            <a:xfrm>
              <a:off x="0" y="-1"/>
              <a:ext cx="12192000" cy="6857999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10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36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85161-84C5-4964-9E29-381ACFDD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A7148-4A03-46ED-A632-03F4E678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AB082-9EFC-4A08-87E0-672492B8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6F1755-318C-405D-8291-A078E0A7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3E313-86CE-417C-9F83-1515789D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8ECBE-7B83-48BD-9AB0-A5C22826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5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D2BB62-DD53-458B-A504-4638FD5F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9EDF5C-1FD6-4F5B-9D72-7B6AA2D8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6936B-140F-49C7-97CC-D45A07A3D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BF734-3394-4975-83DF-ADD189FF4FD7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2669B-D056-48F3-AB1C-B92C16AB0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9D737-5E06-487D-AAA3-C4296C2A6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7158-504A-4B61-B106-D1FFC487A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7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90BB4-24A1-4AF8-A20D-992042656D51}"/>
              </a:ext>
            </a:extLst>
          </p:cNvPr>
          <p:cNvSpPr txBox="1"/>
          <p:nvPr/>
        </p:nvSpPr>
        <p:spPr>
          <a:xfrm>
            <a:off x="3806879" y="2825609"/>
            <a:ext cx="457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EYEverything</a:t>
            </a:r>
            <a:endParaRPr kumimoji="0" lang="ko-KR" altLang="en-US" sz="44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8BC9-893C-4893-951C-C06D600B2715}"/>
              </a:ext>
            </a:extLst>
          </p:cNvPr>
          <p:cNvSpPr txBox="1"/>
          <p:nvPr/>
        </p:nvSpPr>
        <p:spPr>
          <a:xfrm>
            <a:off x="8556172" y="5075854"/>
            <a:ext cx="3414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김진우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기계공학부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유상준 전자전기공학부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이승민 전자전기공학부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남건우 전자전기공학부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이선우 전자전기공학부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-22" y="3031014"/>
            <a:ext cx="3806890" cy="3586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1BB2B-E24B-45E4-BBFA-7C75DF6DF9B7}"/>
              </a:ext>
            </a:extLst>
          </p:cNvPr>
          <p:cNvSpPr/>
          <p:nvPr/>
        </p:nvSpPr>
        <p:spPr>
          <a:xfrm>
            <a:off x="8385122" y="3031611"/>
            <a:ext cx="3806878" cy="3586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6B6F7-F36B-8B6A-D257-4580BC24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810613" y="1924946"/>
            <a:ext cx="2570763" cy="25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17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84CB6-4BB9-493B-A8A5-67E7BD5E317C}"/>
              </a:ext>
            </a:extLst>
          </p:cNvPr>
          <p:cNvSpPr txBox="1"/>
          <p:nvPr/>
        </p:nvSpPr>
        <p:spPr>
          <a:xfrm>
            <a:off x="4226748" y="3105834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및 구체화</a:t>
            </a:r>
          </a:p>
        </p:txBody>
      </p:sp>
    </p:spTree>
    <p:extLst>
      <p:ext uri="{BB962C8B-B14F-4D97-AF65-F5344CB8AC3E}">
        <p14:creationId xmlns:p14="http://schemas.microsoft.com/office/powerpoint/2010/main" val="96639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233432" y="372159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시선처리 알고리즘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E36571-577A-4B99-A311-1F7F8EBB3BBC}"/>
              </a:ext>
            </a:extLst>
          </p:cNvPr>
          <p:cNvGrpSpPr/>
          <p:nvPr/>
        </p:nvGrpSpPr>
        <p:grpSpPr>
          <a:xfrm>
            <a:off x="2653045" y="1536142"/>
            <a:ext cx="1331914" cy="338554"/>
            <a:chOff x="1416861" y="2541446"/>
            <a:chExt cx="1331914" cy="3385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7777039-9129-449A-BEB5-AF40CFACDFF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D10ACB-085B-40B5-BC6A-F6D372DAC187}"/>
                </a:ext>
              </a:extLst>
            </p:cNvPr>
            <p:cNvSpPr txBox="1"/>
            <p:nvPr/>
          </p:nvSpPr>
          <p:spPr>
            <a:xfrm>
              <a:off x="1671236" y="2541446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원본 영상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D019FD-3971-4941-97A6-BEC7A25AA91A}"/>
              </a:ext>
            </a:extLst>
          </p:cNvPr>
          <p:cNvGrpSpPr/>
          <p:nvPr/>
        </p:nvGrpSpPr>
        <p:grpSpPr>
          <a:xfrm>
            <a:off x="7875954" y="1532733"/>
            <a:ext cx="1198864" cy="338554"/>
            <a:chOff x="1416861" y="2541446"/>
            <a:chExt cx="1198864" cy="33855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A5C4719-A198-4849-BC75-0B2EE2E175E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F1877-151F-4192-80AF-CA4F2AB3B46F}"/>
                </a:ext>
              </a:extLst>
            </p:cNvPr>
            <p:cNvSpPr txBox="1"/>
            <p:nvPr/>
          </p:nvSpPr>
          <p:spPr>
            <a:xfrm>
              <a:off x="1671236" y="2541446"/>
              <a:ext cx="94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처리 후 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832569-EAC3-B0CB-DF9E-12F5FDF3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2233697"/>
            <a:ext cx="3264224" cy="2587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F00CAE-9C69-CBCB-EC0F-18A82A6BB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39" y="2496521"/>
            <a:ext cx="3702094" cy="20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7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2835044" y="372159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시선처리 알고리즘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4764677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2630552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6521764" y="0"/>
            <a:ext cx="567023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E36571-577A-4B99-A311-1F7F8EBB3BBC}"/>
              </a:ext>
            </a:extLst>
          </p:cNvPr>
          <p:cNvGrpSpPr/>
          <p:nvPr/>
        </p:nvGrpSpPr>
        <p:grpSpPr>
          <a:xfrm>
            <a:off x="-4427328" y="1874696"/>
            <a:ext cx="2187918" cy="338554"/>
            <a:chOff x="1416861" y="2541446"/>
            <a:chExt cx="2187918" cy="3385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7777039-9129-449A-BEB5-AF40CFACDFF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D10ACB-085B-40B5-BC6A-F6D372DAC187}"/>
                </a:ext>
              </a:extLst>
            </p:cNvPr>
            <p:cNvSpPr txBox="1"/>
            <p:nvPr/>
          </p:nvSpPr>
          <p:spPr>
            <a:xfrm>
              <a:off x="1671236" y="2541446"/>
              <a:ext cx="1933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텍스트를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D019FD-3971-4941-97A6-BEC7A25AA91A}"/>
              </a:ext>
            </a:extLst>
          </p:cNvPr>
          <p:cNvGrpSpPr/>
          <p:nvPr/>
        </p:nvGrpSpPr>
        <p:grpSpPr>
          <a:xfrm>
            <a:off x="2306933" y="2043973"/>
            <a:ext cx="1814417" cy="338554"/>
            <a:chOff x="1416861" y="2541446"/>
            <a:chExt cx="1814417" cy="33855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A5C4719-A198-4849-BC75-0B2EE2E175E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F1877-151F-4192-80AF-CA4F2AB3B46F}"/>
                </a:ext>
              </a:extLst>
            </p:cNvPr>
            <p:cNvSpPr txBox="1"/>
            <p:nvPr/>
          </p:nvSpPr>
          <p:spPr>
            <a:xfrm>
              <a:off x="1671236" y="2541446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시각 정보 추출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2050" name="Picture 2" descr="person in red sweater holding babys hand">
            <a:extLst>
              <a:ext uri="{FF2B5EF4-FFF2-40B4-BE49-F238E27FC236}">
                <a16:creationId xmlns:a16="http://schemas.microsoft.com/office/drawing/2014/main" id="{11755B96-E4B4-442B-A481-37952837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327" y="2213250"/>
            <a:ext cx="3645428" cy="2431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4288D0-8894-4887-85A8-63C899430DD6}"/>
              </a:ext>
            </a:extLst>
          </p:cNvPr>
          <p:cNvSpPr txBox="1"/>
          <p:nvPr/>
        </p:nvSpPr>
        <p:spPr>
          <a:xfrm>
            <a:off x="-4162803" y="4656475"/>
            <a:ext cx="3485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이미지에 대한 자세한 내용을 텍스트로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0C078-5108-49D1-B90E-00C94CDC8C6D}"/>
              </a:ext>
            </a:extLst>
          </p:cNvPr>
          <p:cNvSpPr txBox="1"/>
          <p:nvPr/>
        </p:nvSpPr>
        <p:spPr>
          <a:xfrm>
            <a:off x="7224726" y="5072853"/>
            <a:ext cx="4264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 </a:t>
            </a:r>
            <a:r>
              <a:rPr lang="ko-KR" altLang="en-US" sz="1600" spc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웹캠</a:t>
            </a: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동영상 촬영 및 </a:t>
            </a:r>
            <a:r>
              <a:rPr lang="en-US" altLang="ko-KR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ROI slicing</a:t>
            </a: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필터</a:t>
            </a:r>
            <a:r>
              <a:rPr lang="en-US" altLang="ko-KR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threshold</a:t>
            </a: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 통한 이진화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동공탐지와 눈 깜빡임을 통한 키보드 입력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90E37-127A-5F8B-CC15-D3E59A152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236" r="8804"/>
          <a:stretch/>
        </p:blipFill>
        <p:spPr>
          <a:xfrm>
            <a:off x="6521765" y="372159"/>
            <a:ext cx="5670235" cy="43285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C990A4-7AB9-2C8C-D880-176DA787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282" y="2536426"/>
            <a:ext cx="3702094" cy="20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84CB6-4BB9-493B-A8A5-67E7BD5E317C}"/>
              </a:ext>
            </a:extLst>
          </p:cNvPr>
          <p:cNvSpPr txBox="1"/>
          <p:nvPr/>
        </p:nvSpPr>
        <p:spPr>
          <a:xfrm>
            <a:off x="4826271" y="3105834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가상 키보드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92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3113966" y="37215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가상 키보드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4764677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2630552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6521764" y="0"/>
            <a:ext cx="567023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D019FD-3971-4941-97A6-BEC7A25AA91A}"/>
              </a:ext>
            </a:extLst>
          </p:cNvPr>
          <p:cNvGrpSpPr/>
          <p:nvPr/>
        </p:nvGrpSpPr>
        <p:grpSpPr>
          <a:xfrm>
            <a:off x="2214287" y="2293796"/>
            <a:ext cx="2265438" cy="338554"/>
            <a:chOff x="1416861" y="2541446"/>
            <a:chExt cx="2265438" cy="33855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A5C4719-A198-4849-BC75-0B2EE2E175E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AF1877-151F-4192-80AF-CA4F2AB3B46F}"/>
                </a:ext>
              </a:extLst>
            </p:cNvPr>
            <p:cNvSpPr txBox="1"/>
            <p:nvPr/>
          </p:nvSpPr>
          <p:spPr>
            <a:xfrm>
              <a:off x="1671236" y="2541446"/>
              <a:ext cx="2011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Python GUI </a:t>
              </a:r>
              <a:r>
                <a:rPr lang="ko-KR" altLang="en-US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키보드</a:t>
              </a:r>
              <a:r>
                <a:rPr lang="en-US" altLang="ko-KR" sz="1600" spc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E0C078-5108-49D1-B90E-00C94CDC8C6D}"/>
              </a:ext>
            </a:extLst>
          </p:cNvPr>
          <p:cNvSpPr txBox="1"/>
          <p:nvPr/>
        </p:nvSpPr>
        <p:spPr>
          <a:xfrm>
            <a:off x="8084802" y="5726623"/>
            <a:ext cx="2544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Tkinter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이용 키보드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83F18A-4F80-C59B-9948-54E23D27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9553"/>
          <a:stretch/>
        </p:blipFill>
        <p:spPr>
          <a:xfrm>
            <a:off x="6653076" y="372159"/>
            <a:ext cx="5255692" cy="4972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ED7C65-B36C-3A48-1899-1526DD8C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01" y="2914546"/>
            <a:ext cx="4792362" cy="11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84CB6-4BB9-493B-A8A5-67E7BD5E317C}"/>
              </a:ext>
            </a:extLst>
          </p:cNvPr>
          <p:cNvSpPr txBox="1"/>
          <p:nvPr/>
        </p:nvSpPr>
        <p:spPr>
          <a:xfrm>
            <a:off x="4109122" y="3105834"/>
            <a:ext cx="397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TTS(Text To Speech)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1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3466915" y="372159"/>
            <a:ext cx="461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TTS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4764677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2630552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6521764" y="0"/>
            <a:ext cx="567023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E36571-577A-4B99-A311-1F7F8EBB3BBC}"/>
              </a:ext>
            </a:extLst>
          </p:cNvPr>
          <p:cNvGrpSpPr/>
          <p:nvPr/>
        </p:nvGrpSpPr>
        <p:grpSpPr>
          <a:xfrm>
            <a:off x="-4427328" y="1874696"/>
            <a:ext cx="2187918" cy="338554"/>
            <a:chOff x="1416861" y="2541446"/>
            <a:chExt cx="2187918" cy="3385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7777039-9129-449A-BEB5-AF40CFACDFF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D10ACB-085B-40B5-BC6A-F6D372DAC187}"/>
                </a:ext>
              </a:extLst>
            </p:cNvPr>
            <p:cNvSpPr txBox="1"/>
            <p:nvPr/>
          </p:nvSpPr>
          <p:spPr>
            <a:xfrm>
              <a:off x="1671236" y="2541446"/>
              <a:ext cx="1933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텍스트를 입력하세요</a:t>
              </a:r>
            </a:p>
          </p:txBody>
        </p:sp>
      </p:grpSp>
      <p:pic>
        <p:nvPicPr>
          <p:cNvPr id="2050" name="Picture 2" descr="person in red sweater holding babys hand">
            <a:extLst>
              <a:ext uri="{FF2B5EF4-FFF2-40B4-BE49-F238E27FC236}">
                <a16:creationId xmlns:a16="http://schemas.microsoft.com/office/drawing/2014/main" id="{11755B96-E4B4-442B-A481-37952837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7327" y="2213250"/>
            <a:ext cx="3645428" cy="2431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4288D0-8894-4887-85A8-63C899430DD6}"/>
              </a:ext>
            </a:extLst>
          </p:cNvPr>
          <p:cNvSpPr txBox="1"/>
          <p:nvPr/>
        </p:nvSpPr>
        <p:spPr>
          <a:xfrm>
            <a:off x="-4162803" y="4656475"/>
            <a:ext cx="3485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이미지에 대한 자세한 내용을 텍스트로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DD8F0-AB0D-FB9F-49C1-24E06A7AF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3187" y="792824"/>
            <a:ext cx="4662063" cy="4330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6BD38-923C-2E6F-19E1-DCA5DB62D0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2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3333" y="2373538"/>
            <a:ext cx="234716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4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6D0F94-82DF-4448-8746-13ED46DEEA5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A5E20-C03F-4AEE-B3A2-B836115FCA20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93300-096D-4DE3-AA45-EC54ADC16690}"/>
              </a:ext>
            </a:extLst>
          </p:cNvPr>
          <p:cNvSpPr txBox="1"/>
          <p:nvPr/>
        </p:nvSpPr>
        <p:spPr>
          <a:xfrm>
            <a:off x="5142861" y="3105834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회로 구성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35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649413" y="37215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회로 구성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1A2D91-8030-D015-CDBC-F099691F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95" y="1448164"/>
            <a:ext cx="8185010" cy="3961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E6E23-B652-94F8-C5CC-49D90A5723E1}"/>
              </a:ext>
            </a:extLst>
          </p:cNvPr>
          <p:cNvSpPr txBox="1"/>
          <p:nvPr/>
        </p:nvSpPr>
        <p:spPr>
          <a:xfrm>
            <a:off x="4100805" y="1539356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적외선 송신 모듈</a:t>
            </a: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736E2-8555-8C4E-7E0A-7DC61ECE6E93}"/>
              </a:ext>
            </a:extLst>
          </p:cNvPr>
          <p:cNvSpPr txBox="1"/>
          <p:nvPr/>
        </p:nvSpPr>
        <p:spPr>
          <a:xfrm>
            <a:off x="2198516" y="2325699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spc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라즈베리파이</a:t>
            </a: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B7B9E-1EB8-3232-9EC7-C4A0C9BAC357}"/>
              </a:ext>
            </a:extLst>
          </p:cNvPr>
          <p:cNvSpPr txBox="1"/>
          <p:nvPr/>
        </p:nvSpPr>
        <p:spPr>
          <a:xfrm>
            <a:off x="8955046" y="4219815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외부 전원</a:t>
            </a: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8E135-3D7C-E1A5-A057-5EFCE72F70E2}"/>
              </a:ext>
            </a:extLst>
          </p:cNvPr>
          <p:cNvSpPr txBox="1"/>
          <p:nvPr/>
        </p:nvSpPr>
        <p:spPr>
          <a:xfrm>
            <a:off x="5990517" y="4708713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NMOS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7CAD6-B038-6BB0-47A8-0062BBE5B47D}"/>
              </a:ext>
            </a:extLst>
          </p:cNvPr>
          <p:cNvSpPr txBox="1"/>
          <p:nvPr/>
        </p:nvSpPr>
        <p:spPr>
          <a:xfrm>
            <a:off x="7933859" y="47479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저항</a:t>
            </a:r>
            <a:endParaRPr lang="en-US" altLang="ko-KR" sz="1600" spc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6D0F94-82DF-4448-8746-13ED46DEEA5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A5E20-C03F-4AEE-B3A2-B836115FCA20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93300-096D-4DE3-AA45-EC54ADC16690}"/>
              </a:ext>
            </a:extLst>
          </p:cNvPr>
          <p:cNvSpPr txBox="1"/>
          <p:nvPr/>
        </p:nvSpPr>
        <p:spPr>
          <a:xfrm>
            <a:off x="5095573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3D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모델링</a:t>
            </a:r>
            <a:endParaRPr kumimoji="0" lang="en-US" altLang="ko-KR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29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90BB4-24A1-4AF8-A20D-992042656D51}"/>
              </a:ext>
            </a:extLst>
          </p:cNvPr>
          <p:cNvSpPr txBox="1"/>
          <p:nvPr/>
        </p:nvSpPr>
        <p:spPr>
          <a:xfrm>
            <a:off x="5400142" y="59235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+mn-cs"/>
              </a:rPr>
              <a:t>INDEX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11642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1BB2B-E24B-45E4-BBFA-7C75DF6DF9B7}"/>
              </a:ext>
            </a:extLst>
          </p:cNvPr>
          <p:cNvSpPr/>
          <p:nvPr/>
        </p:nvSpPr>
        <p:spPr>
          <a:xfrm>
            <a:off x="8075577" y="0"/>
            <a:ext cx="411642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5A3044-B4B7-4535-BD42-8CDEACA36F73}"/>
              </a:ext>
            </a:extLst>
          </p:cNvPr>
          <p:cNvSpPr txBox="1"/>
          <p:nvPr/>
        </p:nvSpPr>
        <p:spPr>
          <a:xfrm>
            <a:off x="5375667" y="278709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문제 인식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3D7B4-E6D1-442B-B846-56AB37111E12}"/>
              </a:ext>
            </a:extLst>
          </p:cNvPr>
          <p:cNvSpPr txBox="1"/>
          <p:nvPr/>
        </p:nvSpPr>
        <p:spPr>
          <a:xfrm>
            <a:off x="5102781" y="3244334"/>
            <a:ext cx="198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아이디어 소개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379E9-177C-4457-AF32-88017ECF114B}"/>
              </a:ext>
            </a:extLst>
          </p:cNvPr>
          <p:cNvSpPr txBox="1"/>
          <p:nvPr/>
        </p:nvSpPr>
        <p:spPr>
          <a:xfrm>
            <a:off x="5060727" y="3701575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구현 및 구체화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3123C-FEE3-4C7D-9D73-F8331ADA41A1}"/>
              </a:ext>
            </a:extLst>
          </p:cNvPr>
          <p:cNvSpPr txBox="1"/>
          <p:nvPr/>
        </p:nvSpPr>
        <p:spPr>
          <a:xfrm>
            <a:off x="5291985" y="4158816"/>
            <a:ext cx="16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발전 가능성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96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633384" y="37215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3D </a:t>
            </a: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모델링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41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84CB6-4BB9-493B-A8A5-67E7BD5E317C}"/>
              </a:ext>
            </a:extLst>
          </p:cNvPr>
          <p:cNvSpPr txBox="1"/>
          <p:nvPr/>
        </p:nvSpPr>
        <p:spPr>
          <a:xfrm>
            <a:off x="4671583" y="3105834"/>
            <a:ext cx="284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 </a:t>
            </a:r>
            <a:r>
              <a:rPr kumimoji="0" lang="ko-KR" altLang="en-US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383259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3167666" y="372159"/>
            <a:ext cx="1059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발전 가능성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4764677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2630552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6521764" y="0"/>
            <a:ext cx="567023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5838AE-BC86-F8D4-C977-E166CDFD3E02}"/>
              </a:ext>
            </a:extLst>
          </p:cNvPr>
          <p:cNvGrpSpPr/>
          <p:nvPr/>
        </p:nvGrpSpPr>
        <p:grpSpPr>
          <a:xfrm>
            <a:off x="2930882" y="2003659"/>
            <a:ext cx="1242146" cy="338554"/>
            <a:chOff x="1416861" y="2541446"/>
            <a:chExt cx="1242146" cy="338554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34AC2CA-34EF-159F-CBF1-7CF5B8FFCD1F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61" y="2710724"/>
              <a:ext cx="249531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DF119-D9DB-4DC6-68E4-BCF5DCF9FC82}"/>
                </a:ext>
              </a:extLst>
            </p:cNvPr>
            <p:cNvSpPr txBox="1"/>
            <p:nvPr/>
          </p:nvSpPr>
          <p:spPr>
            <a:xfrm>
              <a:off x="1671236" y="2541446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기대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효과</a:t>
              </a:r>
            </a:p>
          </p:txBody>
        </p:sp>
      </p:grpSp>
      <p:pic>
        <p:nvPicPr>
          <p:cNvPr id="7" name="Picture 4" descr="two hands">
            <a:extLst>
              <a:ext uri="{FF2B5EF4-FFF2-40B4-BE49-F238E27FC236}">
                <a16:creationId xmlns:a16="http://schemas.microsoft.com/office/drawing/2014/main" id="{28CAF639-0028-514C-D4BB-0A8BDC89E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29241" y="2525705"/>
            <a:ext cx="3645428" cy="24315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miter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A4562-9D6A-7D80-3D7E-8D15D61A2FE3}"/>
              </a:ext>
            </a:extLst>
          </p:cNvPr>
          <p:cNvSpPr txBox="1"/>
          <p:nvPr/>
        </p:nvSpPr>
        <p:spPr>
          <a:xfrm>
            <a:off x="7207093" y="2709665"/>
            <a:ext cx="411042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환자의 보호자 의존성 감소</a:t>
            </a: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눈을 통한 원활한 소통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(</a:t>
            </a: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아이트래킹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스피커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)</a:t>
            </a: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편의성 증가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(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자동화된 가전 시스템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)</a:t>
            </a: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통제력 향상으로 인한 심리적 안정감 확보</a:t>
            </a:r>
          </a:p>
        </p:txBody>
      </p:sp>
    </p:spTree>
    <p:extLst>
      <p:ext uri="{BB962C8B-B14F-4D97-AF65-F5344CB8AC3E}">
        <p14:creationId xmlns:p14="http://schemas.microsoft.com/office/powerpoint/2010/main" val="25546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566057" y="372159"/>
            <a:ext cx="1059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발전 가능성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EC819-C32A-B904-4081-B26643B53C56}"/>
              </a:ext>
            </a:extLst>
          </p:cNvPr>
          <p:cNvSpPr txBox="1"/>
          <p:nvPr/>
        </p:nvSpPr>
        <p:spPr>
          <a:xfrm>
            <a:off x="2311697" y="1208469"/>
            <a:ext cx="1558440" cy="46166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>
            <a:defPPr>
              <a:defRPr lang="ko-KR"/>
            </a:defPPr>
            <a:lvl1pPr algn="ctr">
              <a:defRPr sz="3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/>
                <a:ea typeface="에스코어 드림 2 ExtraLight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lack"/>
                <a:ea typeface="Noto Sans CJK KR Black"/>
              </a:rPr>
              <a:t>기술적 확장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3257D-83B9-2412-9DD0-B84BCDF4F64B}"/>
              </a:ext>
            </a:extLst>
          </p:cNvPr>
          <p:cNvSpPr txBox="1"/>
          <p:nvPr/>
        </p:nvSpPr>
        <p:spPr>
          <a:xfrm>
            <a:off x="5423273" y="4232925"/>
            <a:ext cx="2044327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ko-KR"/>
            </a:defPPr>
            <a:lvl1pPr algn="ctr">
              <a:defRPr sz="3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/>
                <a:ea typeface="에스코어 드림 2 ExtraLight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Black"/>
                <a:ea typeface="Noto Sans CJK KR Black"/>
              </a:rPr>
              <a:t>소비층 확장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A41861-31C3-953B-1E7C-5A1C598C8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7921122" y="1009800"/>
            <a:ext cx="2679449" cy="2679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758DC-A4E1-A46D-788A-5054DD6C1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tretch>
            <a:fillRect/>
          </a:stretch>
        </p:blipFill>
        <p:spPr>
          <a:xfrm>
            <a:off x="2337303" y="3923059"/>
            <a:ext cx="2387097" cy="2387097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83A53CAC-B33F-EDDB-E747-C199BCECECA2}"/>
              </a:ext>
            </a:extLst>
          </p:cNvPr>
          <p:cNvSpPr txBox="1"/>
          <p:nvPr/>
        </p:nvSpPr>
        <p:spPr>
          <a:xfrm>
            <a:off x="2311697" y="1937957"/>
            <a:ext cx="54344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적외선 뿐만 아니라 블루투스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와이파이 이용 </a:t>
            </a: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altLang="ko-KR" sz="160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latin typeface="Noto Sans CJK KR Black"/>
                <a:ea typeface="Noto Sans CJK KR Black"/>
              </a:rPr>
              <a:t>      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(</a:t>
            </a: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도어락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비상 호출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,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침대 각도 조절 등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)</a:t>
            </a: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납땜과 칩을 통한 경량화</a:t>
            </a: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아이트래킹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기술 차용 휠체어 제어</a:t>
            </a: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809D341-B691-E86F-D47A-D677CDDD9166}"/>
              </a:ext>
            </a:extLst>
          </p:cNvPr>
          <p:cNvSpPr txBox="1"/>
          <p:nvPr/>
        </p:nvSpPr>
        <p:spPr>
          <a:xfrm>
            <a:off x="5423273" y="4920043"/>
            <a:ext cx="54344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거동이 불편한 </a:t>
            </a:r>
            <a:r>
              <a:rPr kumimoji="0" lang="en-US" altLang="ko-KR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1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인 가구 환자</a:t>
            </a: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아이트래킹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/>
                <a:ea typeface="Noto Sans CJK KR Black"/>
              </a:rPr>
              <a:t> 무선통신이 가능한 모든 가전 제품</a:t>
            </a: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lang="en-US" altLang="ko-KR" sz="160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r>
              <a:rPr lang="ko-KR" altLang="en-US" sz="160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dk1"/>
                </a:solidFill>
                <a:latin typeface="Noto Sans CJK KR Black"/>
                <a:ea typeface="Noto Sans CJK KR Black"/>
              </a:rPr>
              <a:t>일반 소비자</a:t>
            </a: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285750" marR="0" lvl="0" indent="-2857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Char char="➡"/>
              <a:defRPr/>
            </a:pP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Noto Sans CJK KR Black"/>
              <a:buNone/>
              <a:defRPr/>
            </a:pPr>
            <a:endParaRPr kumimoji="0" lang="en-US" altLang="ko-KR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848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6D9D084-7F2F-4A33-AECE-7EA1C87A70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670247" y="-43156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컨셉제안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-355582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-355582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35B326-598E-4C2D-9A5F-13D5032E69F5}"/>
              </a:ext>
            </a:extLst>
          </p:cNvPr>
          <p:cNvSpPr txBox="1"/>
          <p:nvPr/>
        </p:nvSpPr>
        <p:spPr>
          <a:xfrm>
            <a:off x="3942501" y="2967335"/>
            <a:ext cx="430701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CF96B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YOU.</a:t>
            </a:r>
            <a:endParaRPr lang="ko-KR" altLang="en-US" sz="5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7CF96B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5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7EC3A-E5A3-4A83-8558-10C73EB325E6}"/>
              </a:ext>
            </a:extLst>
          </p:cNvPr>
          <p:cNvSpPr txBox="1"/>
          <p:nvPr/>
        </p:nvSpPr>
        <p:spPr>
          <a:xfrm>
            <a:off x="4871954" y="3105834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 인식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27F19A-2617-48A9-BCCF-9A0785970362}"/>
              </a:ext>
            </a:extLst>
          </p:cNvPr>
          <p:cNvCxnSpPr>
            <a:cxnSpLocks/>
          </p:cNvCxnSpPr>
          <p:nvPr/>
        </p:nvCxnSpPr>
        <p:spPr>
          <a:xfrm>
            <a:off x="5028938" y="-378222"/>
            <a:ext cx="0" cy="1713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0C848B8-8D64-463E-B5E5-6F4964A22AE5}"/>
              </a:ext>
            </a:extLst>
          </p:cNvPr>
          <p:cNvCxnSpPr>
            <a:cxnSpLocks/>
          </p:cNvCxnSpPr>
          <p:nvPr/>
        </p:nvCxnSpPr>
        <p:spPr>
          <a:xfrm>
            <a:off x="7163063" y="-378222"/>
            <a:ext cx="0" cy="1713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0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C266C-115E-691C-66BC-1D2406C6E67C}"/>
              </a:ext>
            </a:extLst>
          </p:cNvPr>
          <p:cNvSpPr txBox="1"/>
          <p:nvPr/>
        </p:nvSpPr>
        <p:spPr>
          <a:xfrm>
            <a:off x="301782" y="335992"/>
            <a:ext cx="4978817" cy="101566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i="0" u="none" strike="noStrike" kern="1200" cap="none" spc="-150" normalizeH="0" baseline="0" dirty="0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Commonality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9AFB2D7-37C2-C7EC-6AA4-F60D1B163AE1}"/>
              </a:ext>
            </a:extLst>
          </p:cNvPr>
          <p:cNvSpPr txBox="1"/>
          <p:nvPr/>
        </p:nvSpPr>
        <p:spPr>
          <a:xfrm>
            <a:off x="6470962" y="384655"/>
            <a:ext cx="4978818" cy="101566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i="0" u="none" strike="noStrike" kern="1200" cap="none" spc="-150" normalizeH="0" baseline="0" dirty="0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ALS(</a:t>
            </a:r>
            <a:r>
              <a:rPr kumimoji="0" lang="ko-KR" altLang="en-US" sz="6000" i="0" u="none" strike="noStrike" kern="1200" cap="none" spc="-150" normalizeH="0" baseline="0" dirty="0" err="1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루게릭병</a:t>
            </a:r>
            <a:r>
              <a:rPr kumimoji="0" lang="en-US" altLang="ko-KR" sz="6000" i="0" u="none" strike="noStrike" kern="1200" cap="none" spc="-150" normalizeH="0" baseline="0" dirty="0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AA9508E-9081-02B9-BDCF-9204943C3D86}"/>
              </a:ext>
            </a:extLst>
          </p:cNvPr>
          <p:cNvSpPr/>
          <p:nvPr/>
        </p:nvSpPr>
        <p:spPr>
          <a:xfrm>
            <a:off x="296432" y="1959750"/>
            <a:ext cx="3240280" cy="3240280"/>
          </a:xfrm>
          <a:prstGeom prst="ellipse">
            <a:avLst/>
          </a:prstGeom>
          <a:solidFill>
            <a:srgbClr val="7CF96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2DCF182A-A0C9-EADF-EA7C-98282CDD790E}"/>
              </a:ext>
            </a:extLst>
          </p:cNvPr>
          <p:cNvSpPr txBox="1"/>
          <p:nvPr/>
        </p:nvSpPr>
        <p:spPr>
          <a:xfrm>
            <a:off x="662679" y="5283327"/>
            <a:ext cx="2434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유튜버</a:t>
            </a: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 </a:t>
            </a: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삐로빼로</a:t>
            </a: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lt1"/>
              </a:solidFill>
              <a:effectLst/>
              <a:uLnTx/>
              <a:uFillTx/>
              <a:latin typeface="배달의민족 연성"/>
              <a:ea typeface="배달의민족 연성"/>
              <a:cs typeface="조선일보명조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1134132C-2228-48D9-EB74-D141FF41A93A}"/>
              </a:ext>
            </a:extLst>
          </p:cNvPr>
          <p:cNvSpPr txBox="1"/>
          <p:nvPr/>
        </p:nvSpPr>
        <p:spPr>
          <a:xfrm>
            <a:off x="4629612" y="5362990"/>
            <a:ext cx="2593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스티븐 </a:t>
            </a: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호킹</a:t>
            </a: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lt1"/>
              </a:solidFill>
              <a:effectLst/>
              <a:uLnTx/>
              <a:uFillTx/>
              <a:latin typeface="배달의민족 연성"/>
              <a:ea typeface="배달의민족 연성"/>
              <a:cs typeface="조선일보명조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6C1114CC-72CD-8687-6B92-529589A20257}"/>
              </a:ext>
            </a:extLst>
          </p:cNvPr>
          <p:cNvSpPr txBox="1"/>
          <p:nvPr/>
        </p:nvSpPr>
        <p:spPr>
          <a:xfrm>
            <a:off x="8868892" y="5331990"/>
            <a:ext cx="2434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루 </a:t>
            </a:r>
            <a:r>
              <a:rPr kumimoji="0" lang="ko-KR" altLang="en-US" sz="1600" b="0" i="0" u="none" strike="noStrike" kern="1200" cap="none" spc="0" normalizeH="0" baseline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배달의민족 연성"/>
                <a:ea typeface="배달의민족 연성"/>
                <a:cs typeface="조선일보명조"/>
              </a:rPr>
              <a:t>게릭</a:t>
            </a:r>
            <a:endParaRPr kumimoji="0" lang="ko-KR" altLang="en-US" sz="1600" b="0" i="0" u="none" strike="noStrike" kern="1200" cap="none" spc="0" normalizeH="0" baseline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schemeClr val="lt1"/>
              </a:solidFill>
              <a:effectLst/>
              <a:uLnTx/>
              <a:uFillTx/>
              <a:latin typeface="배달의민족 연성"/>
              <a:ea typeface="배달의민족 연성"/>
              <a:cs typeface="조선일보명조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86B99B-C27D-ED8E-FF86-DCBFF9E2C679}"/>
              </a:ext>
            </a:extLst>
          </p:cNvPr>
          <p:cNvSpPr/>
          <p:nvPr/>
        </p:nvSpPr>
        <p:spPr>
          <a:xfrm>
            <a:off x="4476928" y="1959750"/>
            <a:ext cx="3240280" cy="3240280"/>
          </a:xfrm>
          <a:prstGeom prst="ellipse">
            <a:avLst/>
          </a:prstGeom>
          <a:solidFill>
            <a:srgbClr val="7CF96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7BE4E0-7793-C234-F5F6-39B86461EA79}"/>
              </a:ext>
            </a:extLst>
          </p:cNvPr>
          <p:cNvSpPr/>
          <p:nvPr/>
        </p:nvSpPr>
        <p:spPr>
          <a:xfrm>
            <a:off x="8655288" y="1959750"/>
            <a:ext cx="3240280" cy="3240280"/>
          </a:xfrm>
          <a:prstGeom prst="ellipse">
            <a:avLst/>
          </a:prstGeom>
          <a:solidFill>
            <a:srgbClr val="7CF96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3654B2-F694-B7AF-63EF-84499119F2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9600" b="14900"/>
          <a:stretch>
            <a:fillRect/>
          </a:stretch>
        </p:blipFill>
        <p:spPr>
          <a:xfrm>
            <a:off x="8745428" y="2049890"/>
            <a:ext cx="3060000" cy="3060000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F6AB01-741F-B35A-17CB-4EBE78727D9F}"/>
              </a:ext>
            </a:extLst>
          </p:cNvPr>
          <p:cNvPicPr>
            <a:picLocks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6000" y="2049890"/>
            <a:ext cx="3060000" cy="3060000"/>
          </a:xfrm>
          <a:prstGeom prst="ellipse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427784-1392-3B2F-C620-7AF4EEDD6C2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9450" t="11960" r="22280" b="21450"/>
          <a:stretch>
            <a:fillRect/>
          </a:stretch>
        </p:blipFill>
        <p:spPr>
          <a:xfrm>
            <a:off x="386572" y="2049890"/>
            <a:ext cx="3060000" cy="30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4301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649413" y="37215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</a:t>
            </a:r>
            <a:r>
              <a:rPr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인식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E5DAC9-61C3-0B07-DAB6-AFCDF007E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4643674" y="764263"/>
            <a:ext cx="6310265" cy="4876800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EE07591A-B151-7890-1DD8-6E7237A7DBD7}"/>
              </a:ext>
            </a:extLst>
          </p:cNvPr>
          <p:cNvSpPr txBox="1"/>
          <p:nvPr/>
        </p:nvSpPr>
        <p:spPr>
          <a:xfrm>
            <a:off x="5138090" y="1840951"/>
            <a:ext cx="37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1.</a:t>
            </a:r>
            <a:r>
              <a:rPr lang="ko-KR" altLang="en-US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 의사소통이 어려워요</a:t>
            </a: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!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678AAFE-3293-A2F1-939B-21A10E5DF388}"/>
              </a:ext>
            </a:extLst>
          </p:cNvPr>
          <p:cNvSpPr txBox="1"/>
          <p:nvPr/>
        </p:nvSpPr>
        <p:spPr>
          <a:xfrm>
            <a:off x="5138090" y="2600430"/>
            <a:ext cx="343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2.</a:t>
            </a:r>
            <a:r>
              <a:rPr lang="ko-KR" altLang="en-US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 심리적으로 고통받아요</a:t>
            </a: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!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EB6635AB-DBF6-36F2-A8D5-4A16EEFD5924}"/>
              </a:ext>
            </a:extLst>
          </p:cNvPr>
          <p:cNvSpPr txBox="1"/>
          <p:nvPr/>
        </p:nvSpPr>
        <p:spPr>
          <a:xfrm>
            <a:off x="5138090" y="3338397"/>
            <a:ext cx="5573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3.</a:t>
            </a:r>
            <a:r>
              <a:rPr lang="ko-KR" altLang="en-US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 보호자가 환자한테 빼앗기는 시간이 많아요</a:t>
            </a:r>
            <a:r>
              <a:rPr lang="en-US" altLang="ko-KR" sz="20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조선일보명조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C4D6EC-9952-F191-0109-9DBE979B5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 r="3350" b="9630"/>
          <a:stretch>
            <a:fillRect/>
          </a:stretch>
        </p:blipFill>
        <p:spPr>
          <a:xfrm>
            <a:off x="8237425" y="4789496"/>
            <a:ext cx="3025938" cy="1766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245B68-6876-186A-BBA7-8DB70BCB0E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tretch>
            <a:fillRect/>
          </a:stretch>
        </p:blipFill>
        <p:spPr>
          <a:xfrm>
            <a:off x="705793" y="2886546"/>
            <a:ext cx="3971454" cy="397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8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53239" y="2181476"/>
            <a:ext cx="234426" cy="293119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>
              <a:defRPr/>
            </a:pPr>
            <a:endParaRPr lang="en-US" altLang="ko-KR" sz="14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/>
              <a:ea typeface="Noto Sans CJK KR Regular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74404" y="5541579"/>
            <a:ext cx="8364980" cy="745717"/>
            <a:chOff x="1416871" y="2541432"/>
            <a:chExt cx="2187907" cy="745717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1416871" y="2710649"/>
              <a:ext cx="49087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501036" y="2541432"/>
              <a:ext cx="2103742" cy="745717"/>
            </a:xfrm>
            <a:prstGeom prst="rect">
              <a:avLst/>
            </a:prstGeom>
            <a:noFill/>
          </p:spPr>
          <p:txBody>
            <a:bodyPr wrap="square" tIns="0">
              <a:spAutoFit/>
            </a:bodyPr>
            <a:lstStyle>
              <a:defPPr>
                <a:defRPr lang="ko-KR"/>
              </a:defPPr>
              <a:lvl1pPr algn="ctr">
                <a:defRPr sz="36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2 ExtraLight"/>
                  <a:ea typeface="에스코어 드림 2 ExtraLight"/>
                </a:defRPr>
              </a:lvl1pPr>
            </a:lstStyle>
            <a:p>
              <a:pPr marL="0" marR="0" lvl="0" indent="0" algn="l" defTabSz="914400" rtl="0" eaLnBrk="1" latinLnBrk="1" hangingPunct="1">
                <a:lnSpc>
                  <a:spcPct val="150000"/>
                </a:lnSpc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노랑 </a:t>
              </a:r>
              <a:r>
                <a:rPr kumimoji="0" lang="en-US" altLang="ko-KR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:</a:t>
              </a: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dirty="0" err="1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루게릭병</a:t>
              </a: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 환자들의 불편 항목</a:t>
              </a:r>
              <a:b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</a:b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검정 </a:t>
              </a:r>
              <a:r>
                <a:rPr kumimoji="0" lang="en-US" altLang="ko-KR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:</a:t>
              </a: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dirty="0" err="1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루게릭병</a:t>
              </a:r>
              <a:r>
                <a:rPr kumimoji="0" lang="ko-KR" altLang="en-US" sz="1600" b="0" i="0" u="none" strike="noStrike" kern="1200" cap="none" spc="0" normalizeH="0" baseline="0" dirty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Noto Sans CJK KR Black" panose="020B0A00000000000000" pitchFamily="34" charset="-127"/>
                  <a:ea typeface="Noto Sans CJK KR Black" panose="020B0A00000000000000" pitchFamily="34" charset="-127"/>
                  <a:cs typeface="조선일보명조" panose="02030304000000000000" pitchFamily="18" charset="-127"/>
                </a:rPr>
                <a:t> 환자들의 고통 수치 </a:t>
              </a:r>
            </a:p>
          </p:txBody>
        </p:sp>
      </p:grpSp>
      <p:pic>
        <p:nvPicPr>
          <p:cNvPr id="47" name="그림 46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34904" y="1015674"/>
            <a:ext cx="7717293" cy="4194420"/>
          </a:xfrm>
          <a:prstGeom prst="rect">
            <a:avLst/>
          </a:prstGeom>
        </p:spPr>
      </p:pic>
      <p:cxnSp>
        <p:nvCxnSpPr>
          <p:cNvPr id="50" name="직선 연결선 49"/>
          <p:cNvCxnSpPr>
            <a:cxnSpLocks/>
          </p:cNvCxnSpPr>
          <p:nvPr/>
        </p:nvCxnSpPr>
        <p:spPr>
          <a:xfrm flipV="1">
            <a:off x="2732314" y="2173772"/>
            <a:ext cx="30117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>
            <a:off x="3701143" y="3801405"/>
            <a:ext cx="20579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>
            <a:off x="4408714" y="2797817"/>
            <a:ext cx="13353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cxnSpLocks/>
          </p:cNvCxnSpPr>
          <p:nvPr/>
        </p:nvCxnSpPr>
        <p:spPr>
          <a:xfrm>
            <a:off x="2468111" y="2605779"/>
            <a:ext cx="3276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85FCFD-45C2-0DC0-A593-806B1AE051DB}"/>
              </a:ext>
            </a:extLst>
          </p:cNvPr>
          <p:cNvSpPr txBox="1"/>
          <p:nvPr/>
        </p:nvSpPr>
        <p:spPr>
          <a:xfrm>
            <a:off x="5649413" y="37215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 인식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110BC9E-961A-D729-52EA-853E8AC85E68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1F9394-29A8-5F00-41A7-CD479F168427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0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42DCAF-4164-4690-AE68-1872B1DCF5B3}"/>
              </a:ext>
            </a:extLst>
          </p:cNvPr>
          <p:cNvSpPr/>
          <p:nvPr/>
        </p:nvSpPr>
        <p:spPr>
          <a:xfrm>
            <a:off x="4734187" y="0"/>
            <a:ext cx="7457813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7EC3A-E5A3-4A83-8558-10C73EB325E6}"/>
              </a:ext>
            </a:extLst>
          </p:cNvPr>
          <p:cNvSpPr txBox="1"/>
          <p:nvPr/>
        </p:nvSpPr>
        <p:spPr>
          <a:xfrm>
            <a:off x="4471205" y="3105834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아이디어 소개</a:t>
            </a:r>
            <a:endParaRPr kumimoji="0" lang="ko-KR" altLang="en-US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27F19A-2617-48A9-BCCF-9A0785970362}"/>
              </a:ext>
            </a:extLst>
          </p:cNvPr>
          <p:cNvCxnSpPr>
            <a:cxnSpLocks/>
          </p:cNvCxnSpPr>
          <p:nvPr/>
        </p:nvCxnSpPr>
        <p:spPr>
          <a:xfrm>
            <a:off x="5028938" y="-378222"/>
            <a:ext cx="0" cy="1713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0C848B8-8D64-463E-B5E5-6F4964A22AE5}"/>
              </a:ext>
            </a:extLst>
          </p:cNvPr>
          <p:cNvCxnSpPr>
            <a:cxnSpLocks/>
          </p:cNvCxnSpPr>
          <p:nvPr/>
        </p:nvCxnSpPr>
        <p:spPr>
          <a:xfrm>
            <a:off x="7163063" y="-378222"/>
            <a:ext cx="0" cy="1713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636E5B-8DA4-4025-B072-7F384B977D7F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35549-3973-4F20-9852-C2C396D31486}"/>
              </a:ext>
            </a:extLst>
          </p:cNvPr>
          <p:cNvSpPr txBox="1"/>
          <p:nvPr/>
        </p:nvSpPr>
        <p:spPr>
          <a:xfrm>
            <a:off x="5482699" y="372159"/>
            <a:ext cx="1226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아이디어 소개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24A90-C351-4F46-9901-C0A33710B5C1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BB9386-FA64-4103-A470-4A4ABF73BF1E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BE8070-8E0C-4EBF-B68D-827D639BEDBA}"/>
              </a:ext>
            </a:extLst>
          </p:cNvPr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4FA085-AE9F-8284-2243-EF9415B4D7C5}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2635D3-F637-D3B5-5A01-24914EC2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646036" y="2409372"/>
            <a:ext cx="3556502" cy="3556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8E14A5-3039-9C3A-E31A-FCB0EC973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tretch>
            <a:fillRect/>
          </a:stretch>
        </p:blipFill>
        <p:spPr>
          <a:xfrm>
            <a:off x="8193763" y="3768504"/>
            <a:ext cx="2811479" cy="2811479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FF74467F-8B38-0838-6187-41876382F333}"/>
              </a:ext>
            </a:extLst>
          </p:cNvPr>
          <p:cNvSpPr txBox="1"/>
          <p:nvPr/>
        </p:nvSpPr>
        <p:spPr>
          <a:xfrm>
            <a:off x="1940188" y="1272406"/>
            <a:ext cx="280433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i="0" u="none" strike="noStrike" kern="1200" cap="none" spc="-150" normalizeH="0" baseline="0" dirty="0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EYE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0E577C5-1848-EA27-96D4-2DCB16D4377D}"/>
              </a:ext>
            </a:extLst>
          </p:cNvPr>
          <p:cNvSpPr txBox="1"/>
          <p:nvPr/>
        </p:nvSpPr>
        <p:spPr>
          <a:xfrm>
            <a:off x="5133150" y="1272406"/>
            <a:ext cx="514856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0" u="none" strike="noStrike" kern="1200" cap="none" spc="-150" normalizeH="0" baseline="0" dirty="0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EVERYTHING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E65B67-4F7E-2D15-501E-A9B9781E7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2015" y="1393709"/>
            <a:ext cx="765018" cy="765018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210F593-BE5C-C58B-045C-9F60CEE38D88}"/>
              </a:ext>
            </a:extLst>
          </p:cNvPr>
          <p:cNvSpPr txBox="1"/>
          <p:nvPr/>
        </p:nvSpPr>
        <p:spPr>
          <a:xfrm>
            <a:off x="3102907" y="1272406"/>
            <a:ext cx="5780427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0" u="none" strike="noStrike" kern="1200" cap="none" spc="-150" normalizeH="0" baseline="0" dirty="0" err="1">
                <a:ln w="9525">
                  <a:solidFill>
                    <a:schemeClr val="lt1">
                      <a:alpha val="0"/>
                    </a:schemeClr>
                  </a:solidFill>
                </a:ln>
                <a:solidFill>
                  <a:schemeClr val="dk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EYEverything</a:t>
            </a:r>
            <a:endParaRPr kumimoji="0" lang="en-US" altLang="ko-KR" sz="6000" b="1" i="0" u="none" strike="noStrike" kern="1200" cap="none" spc="-150" normalizeH="0" baseline="0" dirty="0">
              <a:ln w="9525">
                <a:solidFill>
                  <a:schemeClr val="lt1">
                    <a:alpha val="0"/>
                  </a:schemeClr>
                </a:solidFill>
              </a:ln>
              <a:solidFill>
                <a:schemeClr val="dk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F6AE061E-F5A3-EB75-1E60-722FFCC8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617" y="3111268"/>
            <a:ext cx="784371" cy="7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82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734799" y="0"/>
            <a:ext cx="4572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020663" y="773432"/>
            <a:ext cx="2217344" cy="221734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tretch>
            <a:fillRect/>
          </a:stretch>
        </p:blipFill>
        <p:spPr>
          <a:xfrm>
            <a:off x="9326845" y="1241315"/>
            <a:ext cx="1698656" cy="169865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tretch>
            <a:fillRect/>
          </a:stretch>
        </p:blipFill>
        <p:spPr>
          <a:xfrm>
            <a:off x="995826" y="4630847"/>
            <a:ext cx="1736378" cy="173637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tretch>
            <a:fillRect/>
          </a:stretch>
        </p:blipFill>
        <p:spPr>
          <a:xfrm>
            <a:off x="2249497" y="4092168"/>
            <a:ext cx="1132815" cy="113281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tretch>
            <a:fillRect/>
          </a:stretch>
        </p:blipFill>
        <p:spPr>
          <a:xfrm>
            <a:off x="4060855" y="5083522"/>
            <a:ext cx="1585488" cy="158548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>
            <a:alphaModFix amt="70000"/>
          </a:blip>
          <a:stretch>
            <a:fillRect/>
          </a:stretch>
        </p:blipFill>
        <p:spPr>
          <a:xfrm>
            <a:off x="6980600" y="5224983"/>
            <a:ext cx="1444027" cy="14440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23713" y="2962487"/>
            <a:ext cx="934769" cy="93476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9">
            <a:alphaModFix amt="70000"/>
          </a:blip>
          <a:stretch>
            <a:fillRect/>
          </a:stretch>
        </p:blipFill>
        <p:spPr>
          <a:xfrm>
            <a:off x="9407005" y="4408661"/>
            <a:ext cx="1538335" cy="1538335"/>
          </a:xfrm>
          <a:prstGeom prst="rect">
            <a:avLst/>
          </a:prstGeom>
        </p:spPr>
      </p:pic>
      <p:sp>
        <p:nvSpPr>
          <p:cNvPr id="69" name="화살표: 오른쪽 68"/>
          <p:cNvSpPr/>
          <p:nvPr/>
        </p:nvSpPr>
        <p:spPr>
          <a:xfrm>
            <a:off x="3791742" y="2083530"/>
            <a:ext cx="4938599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992D0-DB7F-7613-B274-4070E38C4D1B}"/>
              </a:ext>
            </a:extLst>
          </p:cNvPr>
          <p:cNvSpPr txBox="1"/>
          <p:nvPr/>
        </p:nvSpPr>
        <p:spPr>
          <a:xfrm>
            <a:off x="5482699" y="372159"/>
            <a:ext cx="1226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아이디어 소개</a:t>
            </a:r>
            <a:endParaRPr kumimoji="0" lang="ko-KR" altLang="en-US" sz="16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8A84B7-52D6-CD5E-6AC3-93A19652145B}"/>
              </a:ext>
            </a:extLst>
          </p:cNvPr>
          <p:cNvCxnSpPr>
            <a:cxnSpLocks/>
          </p:cNvCxnSpPr>
          <p:nvPr/>
        </p:nvCxnSpPr>
        <p:spPr>
          <a:xfrm>
            <a:off x="7163063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8D30AC-3EAC-C6E7-68A6-C678F4C22170}"/>
              </a:ext>
            </a:extLst>
          </p:cNvPr>
          <p:cNvCxnSpPr>
            <a:cxnSpLocks/>
          </p:cNvCxnSpPr>
          <p:nvPr/>
        </p:nvCxnSpPr>
        <p:spPr>
          <a:xfrm>
            <a:off x="5028938" y="448146"/>
            <a:ext cx="0" cy="171375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1D5860-86CD-EB5A-0ED5-EF7A4C3CB613}"/>
              </a:ext>
            </a:extLst>
          </p:cNvPr>
          <p:cNvSpPr/>
          <p:nvPr/>
        </p:nvSpPr>
        <p:spPr>
          <a:xfrm rot="9501612">
            <a:off x="6772912" y="2942480"/>
            <a:ext cx="2145475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C06DD6D-4134-40A5-EFDC-8073D6059531}"/>
              </a:ext>
            </a:extLst>
          </p:cNvPr>
          <p:cNvSpPr/>
          <p:nvPr/>
        </p:nvSpPr>
        <p:spPr>
          <a:xfrm rot="9501612">
            <a:off x="3710067" y="4134679"/>
            <a:ext cx="1800000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FF90933-48B1-8138-E330-BD7EA7E464FD}"/>
              </a:ext>
            </a:extLst>
          </p:cNvPr>
          <p:cNvSpPr/>
          <p:nvPr/>
        </p:nvSpPr>
        <p:spPr>
          <a:xfrm rot="7627852">
            <a:off x="5060998" y="4454706"/>
            <a:ext cx="988049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6CD16CD-E081-3C8E-8E6F-017E10F53387}"/>
              </a:ext>
            </a:extLst>
          </p:cNvPr>
          <p:cNvSpPr/>
          <p:nvPr/>
        </p:nvSpPr>
        <p:spPr>
          <a:xfrm rot="2980325">
            <a:off x="6269900" y="4516369"/>
            <a:ext cx="1404631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8B06D42-D48B-5E04-8DC3-037AAEE4613F}"/>
              </a:ext>
            </a:extLst>
          </p:cNvPr>
          <p:cNvSpPr/>
          <p:nvPr/>
        </p:nvSpPr>
        <p:spPr>
          <a:xfrm rot="1382839">
            <a:off x="6690930" y="4221655"/>
            <a:ext cx="2529634" cy="180000"/>
          </a:xfrm>
          <a:prstGeom prst="rightArrow">
            <a:avLst>
              <a:gd name="adj1" fmla="val 17778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9525">
                <a:solidFill>
                  <a:schemeClr val="dk1"/>
                </a:solidFill>
              </a:ln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07876F1F-27C3-18CC-2430-D057B0B3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48" y="911004"/>
            <a:ext cx="401647" cy="4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262</Words>
  <Application>Microsoft Office PowerPoint</Application>
  <PresentationFormat>와이드스크린</PresentationFormat>
  <Paragraphs>86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Noto Sans CJK KR Black</vt:lpstr>
      <vt:lpstr>Noto Sans CJK KR Regular</vt:lpstr>
      <vt:lpstr>나눔스퀘어 Bold</vt:lpstr>
      <vt:lpstr>나눔스퀘어 ExtraBold</vt:lpstr>
      <vt:lpstr>맑은 고딕</vt:lpstr>
      <vt:lpstr>배달의민족 연성</vt:lpstr>
      <vt:lpstr>에스코어 드림 2 ExtraLight</vt:lpstr>
      <vt:lpstr>조선일보명조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T</dc:creator>
  <cp:lastModifiedBy>유상준</cp:lastModifiedBy>
  <cp:revision>65</cp:revision>
  <dcterms:created xsi:type="dcterms:W3CDTF">2021-07-21T14:45:45Z</dcterms:created>
  <dcterms:modified xsi:type="dcterms:W3CDTF">2024-11-10T15:01:55Z</dcterms:modified>
</cp:coreProperties>
</file>